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76" r:id="rId4"/>
    <p:sldId id="278" r:id="rId6"/>
    <p:sldId id="270" r:id="rId7"/>
    <p:sldId id="281" r:id="rId8"/>
    <p:sldId id="282" r:id="rId9"/>
    <p:sldId id="283" r:id="rId10"/>
    <p:sldId id="271" r:id="rId11"/>
    <p:sldId id="268" r:id="rId12"/>
    <p:sldId id="260" r:id="rId13"/>
    <p:sldId id="300" r:id="rId14"/>
    <p:sldId id="298" r:id="rId15"/>
    <p:sldId id="304" r:id="rId16"/>
    <p:sldId id="302" r:id="rId17"/>
    <p:sldId id="273" r:id="rId18"/>
    <p:sldId id="274" r:id="rId19"/>
    <p:sldId id="303" r:id="rId20"/>
    <p:sldId id="26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25" autoAdjust="0"/>
    <p:restoredTop sz="84682" autoAdjust="0"/>
  </p:normalViewPr>
  <p:slideViewPr>
    <p:cSldViewPr snapToGrid="0" showGuides="1">
      <p:cViewPr>
        <p:scale>
          <a:sx n="75" d="100"/>
          <a:sy n="75" d="100"/>
        </p:scale>
        <p:origin x="1720" y="352"/>
      </p:cViewPr>
      <p:guideLst>
        <p:guide orient="horz" pos="2106"/>
        <p:guide pos="38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17351-CD8D-4832-9386-609830745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B3A3D-522E-4FDF-9028-9C1D8B79730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大家好，评委老师们好，我们是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F405-1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一组，今天带来的项目是坦克大战，我是组长郭旭阳。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B3A3D-522E-4FDF-9028-9C1D8B7973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ffectLst/>
                <a:sym typeface="+mn-ea"/>
              </a:rPr>
              <a:t>我们还设计了精美的坦克皮肤作为成就奖励，皮肤包含了许多主题风格，相信我们的独具匠心，一定会让您眼前一亮。</a:t>
            </a:r>
            <a:endParaRPr lang="zh-CN" altLang="en-US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以下，是我们游戏中精美图片的展示。这是坦克皮肤之一，以圣诞节为主题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B3A3D-522E-4FDF-9028-9C1D8B7973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这是节日系列中的端午节主题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B3A3D-522E-4FDF-9028-9C1D8B7973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我们还设计了精美的坦克皮肤作为成就奖励，皮肤包含了许多主题风格，相信我们的独具匠心，一定会让您眼前一亮。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B3A3D-522E-4FDF-9028-9C1D8B7973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这是我们的部分素材合集，所有这些都是由美工手绘完成，可想而知是一个多么巨大的工作量。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B3A3D-522E-4FDF-9028-9C1D8B7973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除了图片素材，游戏音效我们也精心挑选，不同坦克还配有不同的个性语音，配合游戏画面，大大增加了游戏的体验感。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B3A3D-522E-4FDF-9028-9C1D8B7973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u="dotted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为了完成完善的游戏系统，我们构建了三十余个类，代码量超过了一万行。 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B3A3D-522E-4FDF-9028-9C1D8B7973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sym typeface="+mn-ea"/>
              </a:rPr>
              <a:t>项目虽然宏大，但是我们仍然精益求精，我们独创了海洋边界添加算法，可以自动为海洋方块加上边界，使之看上去更加漂亮。</a:t>
            </a:r>
            <a:endParaRPr lang="zh-CN" altLang="en-US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>
                <a:effectLst/>
                <a:sym typeface="+mn-ea"/>
              </a:rPr>
              <a:t>在砖块上，为了实现半砖块和四分之一砖块效果，我们采用了位运算的机制。</a:t>
            </a:r>
            <a:endParaRPr lang="zh-CN" altLang="en-US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>
                <a:effectLst/>
                <a:sym typeface="+mn-ea"/>
              </a:rPr>
              <a:t>同时，我们计划引入坦克A*算法，这是一种静态网最短路径算法，可以用于增加敌方坦克的移动智能。</a:t>
            </a:r>
            <a:endParaRPr lang="zh-CN" altLang="en-US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>
                <a:effectLst/>
                <a:sym typeface="+mn-ea"/>
              </a:rPr>
              <a:t>诚然，对于我们来说，这已经是一个巨大的工程，我们从暑假就开始计划这个项目，学习使用cocos，在这十余天的编码过程中，除了正常考勤，我们中午，晚上熬夜赶工已经成了这两周的常态，有时准备睡觉前跑一遍程序，结果发现一个bug，再调试一两个小时也不是没有可能；美工更是辛苦，全部图片的原创大大增加了他们的工作量，这两周，她们基本上一直在画图，改图，交图的循环当中。但是，在这两周，我们收获颇丰，不论是团队合作，还是工程流程，也许我们的架构不如别人完善，也许我们手绘的素材不如网上的精美，但是，看着一个作品从无到有的在自己的手下诞生，就好像看着自己的孩子慢慢长大一样，充满了自豪和成就感。事到如今，我可以说，我很满意自己现在交出的答卷，谢谢你们，我的组员们，有你们我感到很荣幸。</a:t>
            </a:r>
            <a:endParaRPr lang="zh-CN" altLang="en-US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B3A3D-522E-4FDF-9028-9C1D8B7973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u="dotted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最后展示一下我们的游戏效果，希望各位评委批评指正。</a:t>
            </a:r>
            <a:endParaRPr lang="zh-CN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B3A3D-522E-4FDF-9028-9C1D8B7973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我们的游戏叫做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Battle City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，是一款在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上运行的休闲游戏。制作平台为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VS2015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Cocos2d-x 3.10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。这个就是我们游戏的主界面。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B3A3D-522E-4FDF-9028-9C1D8B7973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事实上，从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年最早的坦克大战开始，游戏界面一直多以实物风为主，而我们大胆创新，选择将扁平风格作为游戏的基调。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为此，我们的美工付出了巨大的努力，所有游戏中能看见的元素，均是由美工亲手画出。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B3A3D-522E-4FDF-9028-9C1D8B7973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而游戏内容方面，我们也进行了全面创新。首先，我们设计了三种坦克，灵活搭配。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B3A3D-522E-4FDF-9028-9C1D8B7973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同时，我们在原有的作战系统中加入了血条和能量系统，不同的坦克类型对应不同的技能，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当能量条为满时，就可以释放技能。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B3A3D-522E-4FDF-9028-9C1D8B7973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我们设计了十五个关卡，每当玩家打通一个关卡时，会有星级评定，而获得的星星可以用来完善技能树。不同的坦克类型有不同的技能树。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通过技能树，可以培养出个性化的坦克。看着自己的坦克不断成长，一定会带给玩家无与伦比的成就感。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B3A3D-522E-4FDF-9028-9C1D8B7973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而玩家的每一次通关，每一发子弹都会在游戏中留下永久的印记。成就系统，就是这样一个记录了玩家的荣誉与回忆的地方。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B3A3D-522E-4FDF-9028-9C1D8B7973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如果有些玩家不喜欢我们设计的地图或是拥有更加高超的技术，不用担心，自定义地图的功能一定可以满足你所有天马行空的想象。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玩家可以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自己心中的地图，设置想要的难度。自定义地图的功能，极大的扩展了游戏边界，把玩家从被动变为主动，不得不说是一个巨大创新。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B3A3D-522E-4FDF-9028-9C1D8B7973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当然，以上这些功能的实现都依赖于存档系统。一方面，我们利用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Cocos2d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rapidJson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接口来将游戏信息以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文件的形式储存起来；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另一方面，我们利用标准库中的输入输出流来存写地图信息。如同植物大战僵尸或者愤怒的小鸟，关闭游戏后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关卡进度将会被保留，技能树也是如此。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B3A3D-522E-4FDF-9028-9C1D8B7973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8DBB-747D-4ED5-BAFB-2CFD0A078C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76F7-46E0-4854-87CC-7AD4F8FD1F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8DBB-747D-4ED5-BAFB-2CFD0A078C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76F7-46E0-4854-87CC-7AD4F8FD1F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8DBB-747D-4ED5-BAFB-2CFD0A078C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76F7-46E0-4854-87CC-7AD4F8FD1F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8DBB-747D-4ED5-BAFB-2CFD0A078C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76F7-46E0-4854-87CC-7AD4F8FD1F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8DBB-747D-4ED5-BAFB-2CFD0A078C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76F7-46E0-4854-87CC-7AD4F8FD1F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8DBB-747D-4ED5-BAFB-2CFD0A078C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76F7-46E0-4854-87CC-7AD4F8FD1F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8DBB-747D-4ED5-BAFB-2CFD0A078C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76F7-46E0-4854-87CC-7AD4F8FD1F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8DBB-747D-4ED5-BAFB-2CFD0A078C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76F7-46E0-4854-87CC-7AD4F8FD1F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8DBB-747D-4ED5-BAFB-2CFD0A078C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76F7-46E0-4854-87CC-7AD4F8FD1F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8DBB-747D-4ED5-BAFB-2CFD0A078C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76F7-46E0-4854-87CC-7AD4F8FD1F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8DBB-747D-4ED5-BAFB-2CFD0A078C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76F7-46E0-4854-87CC-7AD4F8FD1F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8DBB-747D-4ED5-BAFB-2CFD0A078C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76F7-46E0-4854-87CC-7AD4F8FD1F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8DBB-747D-4ED5-BAFB-2CFD0A078C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76F7-46E0-4854-87CC-7AD4F8FD1F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8DBB-747D-4ED5-BAFB-2CFD0A078C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76F7-46E0-4854-87CC-7AD4F8FD1F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8DBB-747D-4ED5-BAFB-2CFD0A078C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76F7-46E0-4854-87CC-7AD4F8FD1F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8DBB-747D-4ED5-BAFB-2CFD0A078C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76F7-46E0-4854-87CC-7AD4F8FD1F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8DBB-747D-4ED5-BAFB-2CFD0A078C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76F7-46E0-4854-87CC-7AD4F8FD1F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8DBB-747D-4ED5-BAFB-2CFD0A078C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76F7-46E0-4854-87CC-7AD4F8FD1F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8DBB-747D-4ED5-BAFB-2CFD0A078C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76F7-46E0-4854-87CC-7AD4F8FD1F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8DBB-747D-4ED5-BAFB-2CFD0A078C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76F7-46E0-4854-87CC-7AD4F8FD1F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8DBB-747D-4ED5-BAFB-2CFD0A078C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76F7-46E0-4854-87CC-7AD4F8FD1F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8DBB-747D-4ED5-BAFB-2CFD0A078C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A76F7-46E0-4854-87CC-7AD4F8FD1F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D8DBB-747D-4ED5-BAFB-2CFD0A078C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A76F7-46E0-4854-87CC-7AD4F8FD1F4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D8DBB-747D-4ED5-BAFB-2CFD0A078C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A76F7-46E0-4854-87CC-7AD4F8FD1F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33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34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7.png"/><Relationship Id="rId3" Type="http://schemas.openxmlformats.org/officeDocument/2006/relationships/image" Target="../media/image25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43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44.png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4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8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28.png"/><Relationship Id="rId4" Type="http://schemas.openxmlformats.org/officeDocument/2006/relationships/image" Target="../media/image17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9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2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87" y="170471"/>
            <a:ext cx="5335688" cy="3745125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2" name="文本框 1"/>
          <p:cNvSpPr txBox="1"/>
          <p:nvPr/>
        </p:nvSpPr>
        <p:spPr>
          <a:xfrm>
            <a:off x="3571499" y="563388"/>
            <a:ext cx="161185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itchFamily="2" charset="-122"/>
                <a:ea typeface="禹卫书法行书简体" pitchFamily="2" charset="-122"/>
              </a:rPr>
              <a:t>坦</a:t>
            </a:r>
            <a:endParaRPr lang="zh-CN" altLang="en-US" sz="1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itchFamily="2" charset="-122"/>
              <a:ea typeface="禹卫书法行书简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95974" y="1732926"/>
            <a:ext cx="121561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itchFamily="2" charset="-122"/>
                <a:ea typeface="禹卫书法行书简体" pitchFamily="2" charset="-122"/>
              </a:rPr>
              <a:t>克</a:t>
            </a:r>
            <a:endParaRPr lang="zh-CN" altLang="en-US" sz="13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itchFamily="2" charset="-122"/>
              <a:ea typeface="禹卫书法行书简体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4275">
            <a:off x="10569741" y="1647731"/>
            <a:ext cx="4512256" cy="52992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00988" y="2529304"/>
            <a:ext cx="7449183" cy="45529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 rot="230934">
            <a:off x="5994117" y="1099433"/>
            <a:ext cx="144516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李旭科书法" pitchFamily="2" charset="-122"/>
                <a:ea typeface="李旭科书法" pitchFamily="2" charset="-122"/>
              </a:rPr>
              <a:t>大</a:t>
            </a:r>
            <a:endParaRPr lang="zh-CN" altLang="en-US" sz="13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李旭科书法" pitchFamily="2" charset="-122"/>
              <a:ea typeface="李旭科书法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15964" y="1218195"/>
            <a:ext cx="10465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itchFamily="2" charset="-122"/>
                <a:ea typeface="禹卫书法行书简体" pitchFamily="2" charset="-122"/>
              </a:rPr>
              <a:t>战</a:t>
            </a:r>
            <a:endParaRPr lang="zh-CN" altLang="en-US" sz="13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itchFamily="2" charset="-122"/>
              <a:ea typeface="禹卫书法行书简体" pitchFamily="2" charset="-122"/>
            </a:endParaRPr>
          </a:p>
        </p:txBody>
      </p:sp>
      <p:pic>
        <p:nvPicPr>
          <p:cNvPr id="14" name="图片 4" descr="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72" y="4291201"/>
            <a:ext cx="1492294" cy="1492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469772" y="4771506"/>
            <a:ext cx="4006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萌萌萌组 制作 </a:t>
            </a:r>
            <a:endParaRPr lang="en-US" altLang="zh-CN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1636" y="5294726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anose="020B0504020000000003" pitchFamily="34" charset="0"/>
                <a:ea typeface="禹卫书法行书简体" pitchFamily="2" charset="-122"/>
              </a:rPr>
              <a:t>We can do more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anose="020B0504020000000003" pitchFamily="34" charset="0"/>
              <a:ea typeface="禹卫书法行书简体" pitchFamily="2" charset="-122"/>
            </a:endParaRPr>
          </a:p>
          <a:p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\Desktop\新建文件夹\colour (A)\PNG\shape20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006723">
            <a:off x="613406" y="-2170528"/>
            <a:ext cx="2658833" cy="518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\Desktop\新建文件夹\colour (A)\PNG\shape1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42206">
            <a:off x="5986173" y="5900445"/>
            <a:ext cx="2892673" cy="269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\Desktop\新建文件夹\colour (A)\PNG\shape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54372">
            <a:off x="10726934" y="69324"/>
            <a:ext cx="2316897" cy="140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dmini\Desktop\新建文件夹\colour (A)\PNG\colour(A)PNG0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30185">
            <a:off x="-4891604" y="3944601"/>
            <a:ext cx="7968484" cy="559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42" y="384461"/>
            <a:ext cx="8387773" cy="461212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035800" y="5284677"/>
            <a:ext cx="3951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圣诞节皮肤</a:t>
            </a:r>
            <a:endParaRPr lang="zh-CN" altLang="en-US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\Desktop\新建文件夹\colour (A)\PNG\colour(A)PNG2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60417">
            <a:off x="-3200359" y="-1939125"/>
            <a:ext cx="5875741" cy="555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\Desktop\新建文件夹\colour (A)\PNG\colour(A)PNG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55828">
            <a:off x="9056702" y="3768012"/>
            <a:ext cx="4519188" cy="451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\Desktop\新建文件夹\colour (A)\PNG\colour(A)PNG2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918" y="-2720326"/>
            <a:ext cx="4772025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\Desktop\新建文件夹\colour (A)\PNG\colour(A)PNG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78722">
            <a:off x="3247384" y="6455016"/>
            <a:ext cx="3346985" cy="12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88" y="0"/>
            <a:ext cx="7627830" cy="5591908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145028" y="5591908"/>
            <a:ext cx="3951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端午节皮肤</a:t>
            </a:r>
            <a:endParaRPr lang="zh-CN" altLang="en-US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12031">
            <a:off x="8954570" y="-1135542"/>
            <a:ext cx="5199321" cy="257836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7" y="-152261"/>
            <a:ext cx="6147974" cy="148224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90568">
            <a:off x="8543944" y="4792177"/>
            <a:ext cx="5576482" cy="382699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6034">
            <a:off x="-3469685" y="2331047"/>
            <a:ext cx="5576482" cy="38269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073" y="505500"/>
            <a:ext cx="7980743" cy="598555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151528" y="5763879"/>
            <a:ext cx="3951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万圣节皮肤</a:t>
            </a:r>
            <a:endParaRPr lang="zh-CN" altLang="en-US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\Desktop\colour (A)\PNG\colour(A)PNG28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56850">
            <a:off x="-3193464" y="3221500"/>
            <a:ext cx="6386927" cy="438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\Desktop\colour (A)\PNG\colour(A)PNG3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3092">
            <a:off x="9405679" y="400311"/>
            <a:ext cx="4863735" cy="29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45">
            <a:off x="9892333" y="5262091"/>
            <a:ext cx="4343984" cy="2655048"/>
          </a:xfrm>
          <a:prstGeom prst="rect">
            <a:avLst/>
          </a:prstGeom>
        </p:spPr>
      </p:pic>
      <p:pic>
        <p:nvPicPr>
          <p:cNvPr id="13" name="Picture 2" descr="C:\Users\admini\Desktop\colour (A)\PNG\colour(A)PNG28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06731">
            <a:off x="-978158" y="-2421276"/>
            <a:ext cx="6386927" cy="438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571500"/>
            <a:ext cx="10160000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7156">
            <a:off x="-1424700" y="-441876"/>
            <a:ext cx="4474964" cy="2564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44416" y="695902"/>
            <a:ext cx="3198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音 效</a:t>
            </a: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anose="020B0504020000000003" pitchFamily="34" charset="0"/>
                <a:ea typeface="禹卫书法行书简体" pitchFamily="2" charset="-122"/>
              </a:rPr>
              <a:t>Work prospects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anose="020B0504020000000003" pitchFamily="34" charset="0"/>
              <a:ea typeface="禹卫书法行书简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345" flipH="1">
            <a:off x="9042500" y="26699"/>
            <a:ext cx="3176482" cy="26075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8408">
            <a:off x="8811841" y="5519453"/>
            <a:ext cx="3272931" cy="3345968"/>
          </a:xfrm>
          <a:prstGeom prst="rect">
            <a:avLst/>
          </a:prstGeom>
        </p:spPr>
      </p:pic>
      <p:sp>
        <p:nvSpPr>
          <p:cNvPr id="23" name="内容占位符 2"/>
          <p:cNvSpPr txBox="1">
            <a:spLocks noChangeArrowheads="1"/>
          </p:cNvSpPr>
          <p:nvPr/>
        </p:nvSpPr>
        <p:spPr>
          <a:xfrm>
            <a:off x="1158240" y="1893411"/>
            <a:ext cx="10515600" cy="4351338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24" name="图片 2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3062" y="1972807"/>
            <a:ext cx="11112869" cy="4482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\Desktop\colour (A)\PNG\colour(A)PNG28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56850">
            <a:off x="-3193464" y="3221500"/>
            <a:ext cx="6386927" cy="438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4358" y="1872413"/>
            <a:ext cx="10770414" cy="4678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C:\Users\admini\Desktop\colour (A)\PNG\colour(A)PNG3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3092">
            <a:off x="9405679" y="400311"/>
            <a:ext cx="4863735" cy="29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45">
            <a:off x="9892333" y="5262091"/>
            <a:ext cx="4343984" cy="2655048"/>
          </a:xfrm>
          <a:prstGeom prst="rect">
            <a:avLst/>
          </a:prstGeom>
        </p:spPr>
      </p:pic>
      <p:pic>
        <p:nvPicPr>
          <p:cNvPr id="13" name="Picture 2" descr="C:\Users\admini\Desktop\colour (A)\PNG\colour(A)PNG28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06731">
            <a:off x="-978158" y="-2421276"/>
            <a:ext cx="6386927" cy="438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标题 1"/>
          <p:cNvSpPr txBox="1">
            <a:spLocks noChangeArrowheads="1"/>
          </p:cNvSpPr>
          <p:nvPr/>
        </p:nvSpPr>
        <p:spPr>
          <a:xfrm>
            <a:off x="695325" y="407035"/>
            <a:ext cx="10515600" cy="132556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j-cs"/>
            </a:endParaRPr>
          </a:p>
        </p:txBody>
      </p:sp>
      <p:sp>
        <p:nvSpPr>
          <p:cNvPr id="15" name="内容占位符 2"/>
          <p:cNvSpPr txBox="1">
            <a:spLocks noChangeArrowheads="1"/>
          </p:cNvSpPr>
          <p:nvPr/>
        </p:nvSpPr>
        <p:spPr>
          <a:xfrm>
            <a:off x="4394860" y="1333084"/>
            <a:ext cx="10515600" cy="1911350"/>
          </a:xfrm>
          <a:prstGeom prst="rect">
            <a:avLst/>
          </a:prstGeom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三十个类，万行代码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81293" y="279011"/>
            <a:ext cx="30099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项目规模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anose="020B0504020000000003" pitchFamily="34" charset="0"/>
                <a:ea typeface="禹卫书法行书简体" pitchFamily="2" charset="-122"/>
              </a:rPr>
              <a:t>Individual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anose="020B0504020000000003" pitchFamily="34" charset="0"/>
                <a:ea typeface="禹卫书法行书简体" pitchFamily="2" charset="-122"/>
              </a:rPr>
              <a:t>Resume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anose="020B0504020000000003" pitchFamily="34" charset="0"/>
              <a:ea typeface="禹卫书法行书简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\Desktop\新建文件夹\colour (A)\PNG\shape20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006723">
            <a:off x="613406" y="-2170528"/>
            <a:ext cx="2658833" cy="518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\Desktop\新建文件夹\colour (A)\PNG\shape1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42206">
            <a:off x="5986173" y="5900445"/>
            <a:ext cx="2892673" cy="269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\Desktop\新建文件夹\colour (A)\PNG\shape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54372">
            <a:off x="10726934" y="69324"/>
            <a:ext cx="2316897" cy="140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dmini\Desktop\新建文件夹\colour (A)\PNG\colour(A)PNG0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30185">
            <a:off x="-4891604" y="3944601"/>
            <a:ext cx="7968484" cy="559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800" y="1574130"/>
            <a:ext cx="1878965" cy="17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70" y="1801778"/>
            <a:ext cx="1614805" cy="1249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17236" y="2530987"/>
            <a:ext cx="3057525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23"/>
          <p:cNvSpPr txBox="1"/>
          <p:nvPr/>
        </p:nvSpPr>
        <p:spPr>
          <a:xfrm>
            <a:off x="7755850" y="1801778"/>
            <a:ext cx="22749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坦克</a:t>
            </a:r>
            <a:r>
              <a:rPr lang="en-US" altLang="zh-CN" sz="32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A*</a:t>
            </a:r>
            <a:r>
              <a:rPr lang="zh-CN" altLang="en-US" sz="32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算法</a:t>
            </a:r>
            <a:endParaRPr lang="zh-CN" altLang="en-US" sz="32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endParaRPr lang="zh-CN" altLang="en-US" sz="32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2" name="TextBox 23"/>
          <p:cNvSpPr txBox="1"/>
          <p:nvPr/>
        </p:nvSpPr>
        <p:spPr>
          <a:xfrm>
            <a:off x="1703396" y="34674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海洋边界</a:t>
            </a:r>
            <a:endParaRPr lang="zh-CN" altLang="en-US" sz="24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61498" y="333926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半砖算法</a:t>
            </a:r>
            <a:endParaRPr lang="zh-CN" altLang="en-US" sz="24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4" name="TextBox 6"/>
          <p:cNvSpPr txBox="1"/>
          <p:nvPr/>
        </p:nvSpPr>
        <p:spPr>
          <a:xfrm>
            <a:off x="3448371" y="307658"/>
            <a:ext cx="27722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精益求精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anose="020B0504020000000003" pitchFamily="34" charset="0"/>
                <a:ea typeface="禹卫书法行书简体" pitchFamily="2" charset="-122"/>
              </a:rPr>
              <a:t>Postscript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anose="020B0504020000000003" pitchFamily="34" charset="0"/>
              <a:ea typeface="禹卫书法行书简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9911" flipH="1" flipV="1">
            <a:off x="2389942" y="447191"/>
            <a:ext cx="6485530" cy="445085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43252" y="309416"/>
            <a:ext cx="142385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中山行书百年纪念版" pitchFamily="49" charset="-122"/>
                <a:ea typeface="中山行书百年纪念版" pitchFamily="49" charset="-122"/>
              </a:rPr>
              <a:t>感</a:t>
            </a:r>
            <a:endParaRPr lang="zh-CN" altLang="en-US" sz="1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中山行书百年纪念版" pitchFamily="49" charset="-122"/>
              <a:ea typeface="中山行书百年纪念版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03085" y="1848298"/>
            <a:ext cx="128343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800">
                <a:latin typeface="腾祥铁山楷书简" pitchFamily="2" charset="-122"/>
                <a:ea typeface="腾祥铁山楷书简" pitchFamily="2" charset="-122"/>
              </a:defRPr>
            </a:lvl1pPr>
          </a:lstStyle>
          <a:p>
            <a:r>
              <a:rPr lang="zh-CN" altLang="en-US" sz="1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中山行书百年纪念版" pitchFamily="49" charset="-122"/>
                <a:ea typeface="中山行书百年纪念版" pitchFamily="49" charset="-122"/>
              </a:rPr>
              <a:t>谢</a:t>
            </a:r>
            <a:endParaRPr lang="zh-CN" altLang="en-US" sz="1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中山行书百年纪念版" pitchFamily="49" charset="-122"/>
              <a:ea typeface="中山行书百年纪念版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48309" y="806127"/>
            <a:ext cx="145879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800">
                <a:latin typeface="腾祥铁山楷书简" pitchFamily="2" charset="-122"/>
                <a:ea typeface="腾祥铁山楷书简" pitchFamily="2" charset="-122"/>
              </a:defRPr>
            </a:lvl1pPr>
          </a:lstStyle>
          <a:p>
            <a:r>
              <a:rPr lang="zh-CN" alt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观</a:t>
            </a:r>
            <a:endParaRPr lang="zh-CN" altLang="en-US" sz="1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93867" y="644993"/>
            <a:ext cx="178414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800">
                <a:latin typeface="腾祥铁山楷书简" pitchFamily="2" charset="-122"/>
                <a:ea typeface="腾祥铁山楷书简" pitchFamily="2" charset="-122"/>
              </a:defRPr>
            </a:lvl1pPr>
          </a:lstStyle>
          <a:p>
            <a:r>
              <a:rPr lang="zh-CN" altLang="en-US" sz="1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中山行书百年纪念版" pitchFamily="49" charset="-122"/>
                <a:ea typeface="中山行书百年纪念版" pitchFamily="49" charset="-122"/>
              </a:rPr>
              <a:t>看</a:t>
            </a:r>
            <a:endParaRPr lang="zh-CN" altLang="en-US" sz="13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中山行书百年纪念版" pitchFamily="49" charset="-122"/>
              <a:ea typeface="中山行书百年纪念版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69478" y="2555791"/>
            <a:ext cx="2343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dalus" panose="02020603050405020304" pitchFamily="18" charset="-78"/>
                <a:ea typeface="方正清刻本悦宋简体" panose="02000000000000000000" pitchFamily="2" charset="-122"/>
                <a:cs typeface="Andalus" panose="02020603050405020304" pitchFamily="18" charset="-78"/>
              </a:rPr>
              <a:t>Thanks for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dalus" panose="02020603050405020304" pitchFamily="18" charset="-78"/>
              <a:ea typeface="方正清刻本悦宋简体" panose="02000000000000000000" pitchFamily="2" charset="-122"/>
              <a:cs typeface="Andalus" panose="02020603050405020304" pitchFamily="18" charset="-78"/>
            </a:endParaRPr>
          </a:p>
          <a:p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dalus" panose="02020603050405020304" pitchFamily="18" charset="-78"/>
                <a:ea typeface="方正清刻本悦宋简体" panose="02000000000000000000" pitchFamily="2" charset="-122"/>
                <a:cs typeface="Andalus" panose="02020603050405020304" pitchFamily="18" charset="-78"/>
              </a:rPr>
              <a:t>Ur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dalus" panose="02020603050405020304" pitchFamily="18" charset="-78"/>
              <a:ea typeface="方正清刻本悦宋简体" panose="02000000000000000000" pitchFamily="2" charset="-122"/>
              <a:cs typeface="Andalus" panose="02020603050405020304" pitchFamily="18" charset="-78"/>
            </a:endParaRPr>
          </a:p>
          <a:p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dalus" panose="02020603050405020304" pitchFamily="18" charset="-78"/>
                <a:ea typeface="方正清刻本悦宋简体" panose="02000000000000000000" pitchFamily="2" charset="-122"/>
                <a:cs typeface="Andalus" panose="02020603050405020304" pitchFamily="18" charset="-78"/>
              </a:rPr>
              <a:t>Watching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dalus" panose="02020603050405020304" pitchFamily="18" charset="-78"/>
              <a:ea typeface="方正清刻本悦宋简体" panose="02000000000000000000" pitchFamily="2" charset="-122"/>
              <a:cs typeface="Andalus" panose="02020603050405020304" pitchFamily="18" charset="-78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25623" y="4915643"/>
            <a:ext cx="55115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祥铁山楷书简" pitchFamily="2" charset="-122"/>
                <a:ea typeface="腾祥铁山楷书简" pitchFamily="2" charset="-122"/>
              </a:rPr>
              <a:t>请各位</a:t>
            </a: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祥铁山楷书简" pitchFamily="2" charset="-122"/>
                <a:ea typeface="腾祥铁山楷书简" pitchFamily="2" charset="-122"/>
              </a:rPr>
              <a:t>评委批评指正</a:t>
            </a:r>
            <a:endParaRPr lang="en-US" altLang="zh-CN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祥铁山楷书简" pitchFamily="2" charset="-122"/>
              <a:ea typeface="腾祥铁山楷书简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45">
            <a:off x="9892333" y="5262091"/>
            <a:ext cx="4343984" cy="26550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6034">
            <a:off x="-3469685" y="2331047"/>
            <a:ext cx="5576482" cy="3826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3" descr="HomePage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24" y="1912826"/>
            <a:ext cx="5621338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32773" flipH="1">
            <a:off x="-353696" y="-813115"/>
            <a:ext cx="3696954" cy="422841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6342" flipH="1">
            <a:off x="2714863" y="5715237"/>
            <a:ext cx="1975490" cy="337574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73785" y="739329"/>
            <a:ext cx="3009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游戏简介</a:t>
            </a: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anose="020B0504020000000003" pitchFamily="34" charset="0"/>
                <a:ea typeface="禹卫书法行书简体" pitchFamily="2" charset="-122"/>
              </a:rPr>
              <a:t>Individual Resume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anose="020B0504020000000003" pitchFamily="34" charset="0"/>
              <a:ea typeface="禹卫书法行书简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45142">
            <a:off x="10444275" y="4237915"/>
            <a:ext cx="3304590" cy="37901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9577">
            <a:off x="9706821" y="-1447114"/>
            <a:ext cx="3304590" cy="379013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73785" y="3022904"/>
            <a:ext cx="1492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运行平台</a:t>
            </a:r>
            <a:r>
              <a:rPr kumimoji="1" lang="en-US" altLang="zh-CN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:</a:t>
            </a:r>
            <a:endParaRPr kumimoji="1" lang="zh-CN" altLang="en-US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清刻本悦宋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73785" y="2359383"/>
            <a:ext cx="1492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游戏名称</a:t>
            </a:r>
            <a:r>
              <a:rPr kumimoji="1" lang="en-US" altLang="zh-CN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:</a:t>
            </a:r>
            <a:endParaRPr kumimoji="1" lang="zh-CN" altLang="en-US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清刻本悦宋简体" panose="020000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78735" y="3022904"/>
            <a:ext cx="1191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Windows</a:t>
            </a:r>
            <a:endParaRPr kumimoji="1" lang="zh-CN" altLang="en-US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清刻本悦宋简体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78735" y="235938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Battle City</a:t>
            </a:r>
            <a:endParaRPr kumimoji="1" lang="zh-CN" altLang="en-US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清刻本悦宋简体" panose="020000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73785" y="3652541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游戏制作组：萌萌萌</a:t>
            </a:r>
            <a:endParaRPr kumimoji="1" lang="zh-CN" altLang="en-US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清刻本悦宋简体" panose="020000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73785" y="5021134"/>
            <a:ext cx="38186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制作平台：</a:t>
            </a:r>
            <a:r>
              <a:rPr lang="en-US" altLang="zh-CN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Visual Studio 2015</a:t>
            </a:r>
            <a:endParaRPr kumimoji="1" lang="zh-CN" altLang="en-US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清刻本悦宋简体" panose="02000000000000000000" pitchFamily="2" charset="-122"/>
            </a:endParaRPr>
          </a:p>
          <a:p>
            <a:r>
              <a:rPr kumimoji="1"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	        </a:t>
            </a:r>
            <a:r>
              <a:rPr lang="en-US" altLang="zh-CN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Cocos2d-x 3.10</a:t>
            </a:r>
            <a:endParaRPr lang="en-US" altLang="zh-CN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清刻本悦宋简体" panose="02000000000000000000" pitchFamily="2" charset="-122"/>
            </a:endParaRPr>
          </a:p>
          <a:p>
            <a:endParaRPr lang="en-US" altLang="zh-CN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23" name="图片 4" descr="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980" y="434094"/>
            <a:ext cx="12700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974090" y="4357370"/>
            <a:ext cx="4673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Calibri" panose="020F0502020204030204" charset="0"/>
              </a:rPr>
              <a:t>制作组编号：</a:t>
            </a:r>
            <a:r>
              <a:rPr lang="en-US" altLang="zh-CN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Calibri" panose="020F0502020204030204" charset="0"/>
              </a:rPr>
              <a:t>F405-1</a:t>
            </a:r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Calibri" panose="020F0502020204030204" charset="0"/>
              </a:rPr>
              <a:t>一组</a:t>
            </a:r>
            <a:endParaRPr lang="zh-CN" altLang="en-US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\Desktop\新建文件夹\colour (A)\PNG\colour(A)PNG2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60417">
            <a:off x="-3200359" y="-1939125"/>
            <a:ext cx="5875741" cy="555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\Desktop\新建文件夹\colour (A)\PNG\colour(A)PNG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55828">
            <a:off x="9037652" y="3768012"/>
            <a:ext cx="4519188" cy="451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\Desktop\新建文件夹\colour (A)\PNG\colour(A)PNG2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918" y="-2720326"/>
            <a:ext cx="4772025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\Desktop\新建文件夹\colour (A)\PNG\colour(A)PNG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78722">
            <a:off x="3247384" y="6455016"/>
            <a:ext cx="3346985" cy="12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19"/>
          <p:cNvSpPr txBox="1"/>
          <p:nvPr/>
        </p:nvSpPr>
        <p:spPr>
          <a:xfrm>
            <a:off x="644026" y="735642"/>
            <a:ext cx="36000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界面设计</a:t>
            </a:r>
            <a:endParaRPr lang="en-US" altLang="zh-CN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anose="020B0504020000000003" pitchFamily="34" charset="0"/>
                <a:ea typeface="禹卫书法行书简体" pitchFamily="2" charset="-122"/>
              </a:rPr>
              <a:t>Improvements in future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anose="020B0504020000000003" pitchFamily="34" charset="0"/>
              <a:ea typeface="禹卫书法行书简体" pitchFamily="2" charset="-122"/>
            </a:endParaRPr>
          </a:p>
        </p:txBody>
      </p:sp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1260258" y="2202665"/>
            <a:ext cx="3333749" cy="206210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	</a:t>
            </a:r>
            <a:endParaRPr kumimoji="0" lang="zh-CN" sz="3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纯原创</a:t>
            </a:r>
            <a:endParaRPr kumimoji="0" lang="zh-CN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833" y="4225925"/>
            <a:ext cx="1614805" cy="1249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788" y="4225925"/>
            <a:ext cx="1878965" cy="17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737" y="4226560"/>
            <a:ext cx="12827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830" y="4225925"/>
            <a:ext cx="1550035" cy="1076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80" y="4227195"/>
            <a:ext cx="885825" cy="8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983506" y="5679440"/>
            <a:ext cx="65468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铁块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47744" y="5679440"/>
            <a:ext cx="65468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草地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52340" y="5679440"/>
            <a:ext cx="99949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大本营</a:t>
            </a:r>
            <a:endParaRPr lang="zh-CN" altLang="en-US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89368" y="5679440"/>
            <a:ext cx="110363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双色砖块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910027" y="6049010"/>
            <a:ext cx="65468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海洋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9"/>
          <a:srcRect l="1869" t="6250" r="45356" b="23195"/>
          <a:stretch>
            <a:fillRect/>
          </a:stretch>
        </p:blipFill>
        <p:spPr>
          <a:xfrm>
            <a:off x="4874793" y="139967"/>
            <a:ext cx="5218242" cy="392413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23771" y="2392396"/>
            <a:ext cx="2165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36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扁平风格</a:t>
            </a:r>
            <a:endParaRPr lang="zh-CN" altLang="zh-CN" sz="3600" dirty="0">
              <a:solidFill>
                <a:srgbClr val="FF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Times New Roman" panose="02020603050405020304" pitchFamily="18" charset="0"/>
            </a:endParaRPr>
          </a:p>
          <a:p>
            <a:endParaRPr kumimoji="1"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\Desktop\新建文件夹\colour (A)\PNG\colour(A)PNG2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60417">
            <a:off x="-3200359" y="-1939125"/>
            <a:ext cx="5875741" cy="555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\Desktop\新建文件夹\colour (A)\PNG\colour(A)PNG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55828">
            <a:off x="9056702" y="3768012"/>
            <a:ext cx="4519188" cy="451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\Desktop\新建文件夹\colour (A)\PNG\colour(A)PNG2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918" y="-2720326"/>
            <a:ext cx="4772025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\Desktop\新建文件夹\colour (A)\PNG\colour(A)PNG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78722">
            <a:off x="3267704" y="6455016"/>
            <a:ext cx="3346985" cy="12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admini\Desktop\colour (A)\PNG\colour(A)PNG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300" y="2753294"/>
            <a:ext cx="1912930" cy="170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9"/>
          <p:cNvSpPr txBox="1"/>
          <p:nvPr/>
        </p:nvSpPr>
        <p:spPr>
          <a:xfrm>
            <a:off x="1022801" y="400172"/>
            <a:ext cx="5648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多种坦克，多种玩法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anose="020B0504020000000003" pitchFamily="34" charset="0"/>
                <a:ea typeface="禹卫书法行书简体" pitchFamily="2" charset="-122"/>
              </a:rPr>
              <a:t>Improvements in future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anose="020B0504020000000003" pitchFamily="34" charset="0"/>
              <a:ea typeface="禹卫书法行书简体" pitchFamily="2" charset="-122"/>
            </a:endParaRPr>
          </a:p>
        </p:txBody>
      </p:sp>
      <p:pic>
        <p:nvPicPr>
          <p:cNvPr id="17" name="图片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25" y="1415415"/>
            <a:ext cx="7421245" cy="533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\Desktop\新建文件夹\colour (A)\PNG\shape20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006723">
            <a:off x="613406" y="-2170528"/>
            <a:ext cx="2658833" cy="518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\Desktop\新建文件夹\colour (A)\PNG\shape1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42206">
            <a:off x="5986173" y="5900445"/>
            <a:ext cx="2892673" cy="269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\Desktop\新建文件夹\colour (A)\PNG\shape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54372">
            <a:off x="10726934" y="69324"/>
            <a:ext cx="2316897" cy="140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1"/>
          <p:cNvSpPr txBox="1"/>
          <p:nvPr/>
        </p:nvSpPr>
        <p:spPr>
          <a:xfrm>
            <a:off x="928713" y="558406"/>
            <a:ext cx="36000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HP</a:t>
            </a: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和能量技能系统</a:t>
            </a: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anose="020B0504020000000003" pitchFamily="34" charset="0"/>
                <a:ea typeface="禹卫书法行书简体" pitchFamily="2" charset="-122"/>
              </a:rPr>
              <a:t>We can do more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anose="020B0504020000000003" pitchFamily="34" charset="0"/>
              <a:ea typeface="禹卫书法行书简体" pitchFamily="2" charset="-122"/>
            </a:endParaRPr>
          </a:p>
        </p:txBody>
      </p:sp>
      <p:pic>
        <p:nvPicPr>
          <p:cNvPr id="1031" name="Picture 7" descr="C:\Users\admini\Desktop\新建文件夹\colour (A)\PNG\colour(A)PNG0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30185">
            <a:off x="-4891604" y="3944601"/>
            <a:ext cx="7968484" cy="559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899" y="2145485"/>
            <a:ext cx="7682865" cy="989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9" name="表格 28"/>
          <p:cNvGraphicFramePr/>
          <p:nvPr/>
        </p:nvGraphicFramePr>
        <p:xfrm>
          <a:off x="2506201" y="4264085"/>
          <a:ext cx="7180262" cy="151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4056"/>
                <a:gridCol w="1347529"/>
                <a:gridCol w="3438677"/>
              </a:tblGrid>
              <a:tr h="3790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坦克类型</a:t>
                      </a:r>
                      <a:endParaRPr lang="zh-CN" altLang="en-US" sz="180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 marL="91444" marR="91444" marT="45710" marB="4571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技能名称</a:t>
                      </a:r>
                      <a:endParaRPr lang="zh-CN" altLang="en-US" sz="180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 marL="91444" marR="91444" marT="45710" marB="4571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技能效果</a:t>
                      </a:r>
                      <a:endParaRPr lang="zh-CN" altLang="en-US" sz="180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 marL="91444" marR="91444" marT="45710" marB="45710"/>
                </a:tc>
              </a:tr>
              <a:tr h="3790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攻击型</a:t>
                      </a:r>
                      <a:endParaRPr lang="zh-CN" altLang="en-US" sz="180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 marL="91444" marR="91444" marT="45710" marB="4571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神枪手</a:t>
                      </a:r>
                      <a:endParaRPr lang="zh-CN" altLang="en-US" sz="180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 marL="91444" marR="91444" marT="45710" marB="4571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给予敌人瞬间致命的空投打击</a:t>
                      </a:r>
                      <a:endParaRPr lang="zh-CN" altLang="en-US" sz="180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 marL="91444" marR="91444" marT="45710" marB="45710"/>
                </a:tc>
              </a:tr>
              <a:tr h="3790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防御型</a:t>
                      </a:r>
                      <a:endParaRPr lang="zh-CN" altLang="en-US" sz="180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 marL="91444" marR="91444" marT="45710" marB="4571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圣骑士</a:t>
                      </a:r>
                      <a:endParaRPr lang="zh-CN" altLang="en-US" sz="180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 marL="91444" marR="91444" marT="45710" marB="4571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开启护盾，无敌</a:t>
                      </a:r>
                      <a:r>
                        <a:rPr lang="en-US" altLang="zh-CN" sz="180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5</a:t>
                      </a:r>
                      <a:r>
                        <a:rPr lang="zh-CN" altLang="en-US" sz="180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秒钟</a:t>
                      </a:r>
                      <a:endParaRPr lang="zh-CN" altLang="en-US" sz="180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 marL="91444" marR="91444" marT="45710" marB="45710"/>
                </a:tc>
              </a:tr>
              <a:tr h="3790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速度型</a:t>
                      </a:r>
                      <a:endParaRPr lang="zh-CN" altLang="en-US" sz="180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 marL="91444" marR="91444" marT="45710" marB="4571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乱</a:t>
                      </a:r>
                      <a:endParaRPr lang="zh-CN" altLang="en-US" sz="180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 marL="91444" marR="91444" marT="45710" marB="4571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坦克如影般闪烁至前方</a:t>
                      </a:r>
                      <a:r>
                        <a:rPr lang="en-US" altLang="zh-CN" sz="180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3</a:t>
                      </a:r>
                      <a:r>
                        <a:rPr lang="zh-CN" altLang="en-US" sz="180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格</a:t>
                      </a:r>
                      <a:endParaRPr lang="zh-CN" altLang="en-US" sz="180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 marL="91444" marR="91444" marT="45710" marB="4571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\Desktop\colour (A)\PNG\colour(A)PNG28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56850">
            <a:off x="-3193464" y="3221500"/>
            <a:ext cx="6386927" cy="438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\Desktop\colour (A)\PNG\colour(A)PNG3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3092">
            <a:off x="9405679" y="400311"/>
            <a:ext cx="4863735" cy="29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45">
            <a:off x="9892333" y="5262091"/>
            <a:ext cx="4343984" cy="2655048"/>
          </a:xfrm>
          <a:prstGeom prst="rect">
            <a:avLst/>
          </a:prstGeom>
        </p:spPr>
      </p:pic>
      <p:pic>
        <p:nvPicPr>
          <p:cNvPr id="13" name="Picture 2" descr="C:\Users\admini\Desktop\colour (A)\PNG\colour(A)PNG28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06731">
            <a:off x="-978158" y="-2421276"/>
            <a:ext cx="6386927" cy="438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36113" y="870898"/>
            <a:ext cx="27722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技能树系统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anose="020B0504020000000003" pitchFamily="34" charset="0"/>
                <a:ea typeface="禹卫书法行书简体" pitchFamily="2" charset="-122"/>
              </a:rPr>
              <a:t>Postscript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anose="020B0504020000000003" pitchFamily="34" charset="0"/>
              <a:ea typeface="禹卫书法行书简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l="1869" t="6250" r="45356" b="23195"/>
          <a:stretch>
            <a:fillRect/>
          </a:stretch>
        </p:blipFill>
        <p:spPr>
          <a:xfrm>
            <a:off x="472725" y="2374879"/>
            <a:ext cx="5362576" cy="40326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l="2188" t="6111" r="44765" b="23056"/>
          <a:stretch>
            <a:fillRect/>
          </a:stretch>
        </p:blipFill>
        <p:spPr>
          <a:xfrm>
            <a:off x="6067425" y="219075"/>
            <a:ext cx="5641954" cy="42376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\Desktop\新建文件夹\colour (A)\PNG\colour(A)PNG2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60417">
            <a:off x="-3200359" y="-1939125"/>
            <a:ext cx="5875741" cy="555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\Desktop\新建文件夹\colour (A)\PNG\colour(A)PNG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55828">
            <a:off x="9056702" y="3768012"/>
            <a:ext cx="4519188" cy="451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\Desktop\新建文件夹\colour (A)\PNG\colour(A)PNG2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918" y="-2720326"/>
            <a:ext cx="4772025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\Desktop\新建文件夹\colour (A)\PNG\colour(A)PNG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78722">
            <a:off x="3267704" y="6455016"/>
            <a:ext cx="3346985" cy="12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9"/>
          <p:cNvSpPr txBox="1"/>
          <p:nvPr/>
        </p:nvSpPr>
        <p:spPr>
          <a:xfrm>
            <a:off x="348751" y="1069017"/>
            <a:ext cx="3600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成就系统</a:t>
            </a:r>
            <a:endParaRPr lang="en-US" altLang="zh-C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anose="020B0504020000000003" pitchFamily="34" charset="0"/>
                <a:ea typeface="禹卫书法行书简体" pitchFamily="2" charset="-122"/>
              </a:rPr>
              <a:t>Improvements in future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anose="020B0504020000000003" pitchFamily="34" charset="0"/>
              <a:ea typeface="禹卫书法行书简体" pitchFamily="2" charset="-122"/>
            </a:endParaRPr>
          </a:p>
        </p:txBody>
      </p:sp>
      <p:pic>
        <p:nvPicPr>
          <p:cNvPr id="18" name="图片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81533" y="600075"/>
            <a:ext cx="7876431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\Desktop\新建文件夹\colour (A)\PNG\shape20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006723">
            <a:off x="613406" y="-2170528"/>
            <a:ext cx="2658833" cy="518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\Desktop\新建文件夹\colour (A)\PNG\shape1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42206">
            <a:off x="5986173" y="5900445"/>
            <a:ext cx="2892673" cy="269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\Desktop\新建文件夹\colour (A)\PNG\shape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54372">
            <a:off x="10726934" y="69324"/>
            <a:ext cx="2316897" cy="140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1"/>
          <p:cNvSpPr txBox="1"/>
          <p:nvPr/>
        </p:nvSpPr>
        <p:spPr>
          <a:xfrm>
            <a:off x="983970" y="773574"/>
            <a:ext cx="36000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自定义游戏</a:t>
            </a:r>
            <a:endParaRPr lang="en-US" altLang="zh-CN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anose="020B0504020000000003" pitchFamily="34" charset="0"/>
                <a:ea typeface="禹卫书法行书简体" pitchFamily="2" charset="-122"/>
              </a:rPr>
              <a:t>We can do more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anose="020B0504020000000003" pitchFamily="34" charset="0"/>
              <a:ea typeface="禹卫书法行书简体" pitchFamily="2" charset="-122"/>
            </a:endParaRPr>
          </a:p>
        </p:txBody>
      </p:sp>
      <p:pic>
        <p:nvPicPr>
          <p:cNvPr id="1031" name="Picture 7" descr="C:\Users\admini\Desktop\新建文件夹\colour (A)\PNG\colour(A)PNG0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30185">
            <a:off x="-4891604" y="3944601"/>
            <a:ext cx="7968484" cy="559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1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3567" y="2838450"/>
            <a:ext cx="4812130" cy="363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图片 18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58635" y="375919"/>
            <a:ext cx="4768149" cy="3576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32773" flipH="1">
            <a:off x="-353696" y="-813115"/>
            <a:ext cx="3696954" cy="422841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6342" flipH="1">
            <a:off x="2714863" y="5715237"/>
            <a:ext cx="1975490" cy="337574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73785" y="739329"/>
            <a:ext cx="30099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存档系统</a:t>
            </a:r>
            <a:endParaRPr lang="en-US" altLang="zh-C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anose="020B0504020000000003" pitchFamily="34" charset="0"/>
                <a:ea typeface="禹卫书法行书简体" pitchFamily="2" charset="-122"/>
              </a:rPr>
              <a:t>Individual Resume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anose="020B0504020000000003" pitchFamily="34" charset="0"/>
              <a:ea typeface="禹卫书法行书简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45142">
            <a:off x="10444275" y="4237915"/>
            <a:ext cx="3304590" cy="37901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9577">
            <a:off x="9706821" y="-1447114"/>
            <a:ext cx="3304590" cy="3790139"/>
          </a:xfrm>
          <a:prstGeom prst="rect">
            <a:avLst/>
          </a:prstGeom>
        </p:spPr>
      </p:pic>
      <p:pic>
        <p:nvPicPr>
          <p:cNvPr id="22" name="图片 2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7549" y="1640293"/>
            <a:ext cx="7031567" cy="4697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514</Words>
  <Application>WPS 演示</Application>
  <PresentationFormat>宽屏</PresentationFormat>
  <Paragraphs>131</Paragraphs>
  <Slides>17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4" baseType="lpstr">
      <vt:lpstr>Arial</vt:lpstr>
      <vt:lpstr>宋体</vt:lpstr>
      <vt:lpstr>Wingdings</vt:lpstr>
      <vt:lpstr>禹卫书法行书简体</vt:lpstr>
      <vt:lpstr>李旭科书法</vt:lpstr>
      <vt:lpstr>方正清刻本悦宋简体</vt:lpstr>
      <vt:lpstr>Segoe Script</vt:lpstr>
      <vt:lpstr>Calibri</vt:lpstr>
      <vt:lpstr>方正字迹-邢体草书简体</vt:lpstr>
      <vt:lpstr>Times New Roman</vt:lpstr>
      <vt:lpstr>Andalus</vt:lpstr>
      <vt:lpstr>中山行书百年纪念版</vt:lpstr>
      <vt:lpstr>腾祥铁山楷书简</vt:lpstr>
      <vt:lpstr>微软雅黑</vt:lpstr>
      <vt:lpstr>Calibri Light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apple1</dc:creator>
  <cp:lastModifiedBy>叶萧</cp:lastModifiedBy>
  <cp:revision>144</cp:revision>
  <dcterms:created xsi:type="dcterms:W3CDTF">2016-05-15T14:20:00Z</dcterms:created>
  <dcterms:modified xsi:type="dcterms:W3CDTF">2016-09-02T06:13:48Z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2052-10.1.0.5866</vt:lpwstr>
  </property>
</Properties>
</file>